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0" r:id="rId7"/>
    <p:sldId id="263" r:id="rId8"/>
    <p:sldId id="264" r:id="rId9"/>
    <p:sldId id="274" r:id="rId10"/>
    <p:sldId id="265" r:id="rId11"/>
    <p:sldId id="266" r:id="rId12"/>
    <p:sldId id="269" r:id="rId13"/>
    <p:sldId id="267" r:id="rId14"/>
    <p:sldId id="271" r:id="rId15"/>
    <p:sldId id="270" r:id="rId16"/>
    <p:sldId id="275" r:id="rId17"/>
    <p:sldId id="272" r:id="rId18"/>
    <p:sldId id="268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11/4/2022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r.wikipedia.org/wiki/Bilgisayar_donan%C4%B1m%C4%B1_tarihi#:~:text=1944%2C%20Harvard%20Mark%20I%20isimli,1947%2C%20Transist%C3%B6r%20icat%20edildi.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ED25DC-DC2A-B0CE-B1E1-3A88C74A1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BİLGİSAYARIN VE YAZILIMIN TARİHÇESİ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3B20CD4-5B9B-70E1-B9BD-D7B7044DA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1505"/>
            <a:ext cx="9144000" cy="1655762"/>
          </a:xfrm>
        </p:spPr>
        <p:txBody>
          <a:bodyPr/>
          <a:lstStyle/>
          <a:p>
            <a:r>
              <a:rPr lang="tr-TR" dirty="0"/>
              <a:t>1822-2022</a:t>
            </a:r>
          </a:p>
        </p:txBody>
      </p:sp>
    </p:spTree>
    <p:extLst>
      <p:ext uri="{BB962C8B-B14F-4D97-AF65-F5344CB8AC3E}">
        <p14:creationId xmlns:p14="http://schemas.microsoft.com/office/powerpoint/2010/main" val="14613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58A19C-1958-7A9D-C091-69F511C5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6867"/>
          </a:xfrm>
        </p:spPr>
        <p:txBody>
          <a:bodyPr/>
          <a:lstStyle/>
          <a:p>
            <a:r>
              <a:rPr lang="tr-TR" dirty="0"/>
              <a:t>Transistör</a:t>
            </a:r>
          </a:p>
        </p:txBody>
      </p:sp>
      <p:pic>
        <p:nvPicPr>
          <p:cNvPr id="7" name="İçerik Yer Tutucusu 6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F971521-6CA2-F894-0172-0C5636A91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68514"/>
            <a:ext cx="6172200" cy="4711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C10B55F-638F-B8D2-1254-84E6F9DCD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1947’de transistör icat edildi.</a:t>
            </a:r>
          </a:p>
          <a:p>
            <a:r>
              <a:rPr lang="tr-TR" sz="2400" dirty="0"/>
              <a:t>Elektronik cihazların temel yapı taşı.</a:t>
            </a:r>
          </a:p>
          <a:p>
            <a:r>
              <a:rPr lang="tr-TR" sz="2400" dirty="0"/>
              <a:t>Boyut ve enerjide verimlilik sağladı.</a:t>
            </a:r>
          </a:p>
        </p:txBody>
      </p:sp>
    </p:spTree>
    <p:extLst>
      <p:ext uri="{BB962C8B-B14F-4D97-AF65-F5344CB8AC3E}">
        <p14:creationId xmlns:p14="http://schemas.microsoft.com/office/powerpoint/2010/main" val="355534706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F98554-A71F-7A6B-D680-D0FE1514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03867"/>
          </a:xfrm>
        </p:spPr>
        <p:txBody>
          <a:bodyPr/>
          <a:lstStyle/>
          <a:p>
            <a:r>
              <a:rPr lang="tr-TR" dirty="0"/>
              <a:t>Assembly (1949)</a:t>
            </a: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843EF18A-C2D0-4298-6848-EF28C48EB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89"/>
          <a:stretch/>
        </p:blipFill>
        <p:spPr>
          <a:xfrm>
            <a:off x="4415651" y="1169809"/>
            <a:ext cx="3681690" cy="5138500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9B41E28-E4CC-27DA-794D-CD6AA70FA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61279" cy="3811588"/>
          </a:xfrm>
        </p:spPr>
        <p:txBody>
          <a:bodyPr>
            <a:normAutofit/>
          </a:bodyPr>
          <a:lstStyle/>
          <a:p>
            <a:r>
              <a:rPr lang="tr-TR" sz="2400" dirty="0"/>
              <a:t> Bir </a:t>
            </a:r>
            <a:r>
              <a:rPr lang="tr-TR" sz="2400" dirty="0" err="1"/>
              <a:t>assembly</a:t>
            </a:r>
            <a:r>
              <a:rPr lang="tr-TR" sz="2400" dirty="0"/>
              <a:t> dil programı çevirici olarak adlandırılan faydalı bir program tarafından hedef bilgisayarın makine koduna çevrilir. </a:t>
            </a:r>
          </a:p>
          <a:p>
            <a:r>
              <a:rPr lang="tr-TR" sz="2400" dirty="0"/>
              <a:t>Düşük seviyeli bir dildir.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A82A5284-7921-08D6-DAE1-AEA7BE3ED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5"/>
          <a:stretch/>
        </p:blipFill>
        <p:spPr>
          <a:xfrm>
            <a:off x="8347888" y="1109133"/>
            <a:ext cx="3681604" cy="5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04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CFD5BCDF-D015-2BAB-BEA2-4B52E680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Fortran ve </a:t>
            </a:r>
            <a:r>
              <a:rPr lang="tr-TR" dirty="0" err="1"/>
              <a:t>Cobol</a:t>
            </a:r>
            <a:r>
              <a:rPr lang="tr-TR" dirty="0"/>
              <a:t> 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7825106B-C30B-EE85-C6B9-59E513AD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0" dirty="0"/>
              <a:t>Fortran(1957)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E1A85F6E-9759-4C8D-12F4-BFF9558CC7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0" y="2779408"/>
            <a:ext cx="5791941" cy="3135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8B789E34-2961-AD35-6DD2-6BE5F6BF3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b="0" dirty="0" err="1"/>
              <a:t>Cobol</a:t>
            </a:r>
            <a:r>
              <a:rPr lang="tr-TR" b="0" dirty="0"/>
              <a:t>(1959)</a:t>
            </a:r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074BB357-2799-38FD-6CA1-A25F63C834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4"/>
          <a:stretch/>
        </p:blipFill>
        <p:spPr>
          <a:xfrm>
            <a:off x="6239933" y="2712419"/>
            <a:ext cx="5461000" cy="3269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910028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FBD671-CF67-5C69-EDBB-89ED3C016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68400"/>
          </a:xfrm>
        </p:spPr>
        <p:txBody>
          <a:bodyPr/>
          <a:lstStyle/>
          <a:p>
            <a:br>
              <a:rPr lang="tr-TR" dirty="0"/>
            </a:br>
            <a:r>
              <a:rPr lang="tr-TR" dirty="0"/>
              <a:t>Douglas </a:t>
            </a:r>
            <a:r>
              <a:rPr lang="tr-TR" dirty="0" err="1"/>
              <a:t>Engelbart</a:t>
            </a:r>
            <a:endParaRPr lang="tr-TR" dirty="0"/>
          </a:p>
        </p:txBody>
      </p:sp>
      <p:pic>
        <p:nvPicPr>
          <p:cNvPr id="6" name="İçerik Yer Tutucusu 5" descr="kişi, duvar, iç mekan, adam içeren bir resim&#10;&#10;Açıklama otomatik olarak oluşturuldu">
            <a:extLst>
              <a:ext uri="{FF2B5EF4-FFF2-40B4-BE49-F238E27FC236}">
                <a16:creationId xmlns:a16="http://schemas.microsoft.com/office/drawing/2014/main" id="{B2170820-075A-744C-6A7B-DDE725891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66" y="725049"/>
            <a:ext cx="4381267" cy="5407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5E3C910-D132-3F30-AA43-177213FE2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1964’te bilgisayar faresini icat etti.</a:t>
            </a:r>
          </a:p>
        </p:txBody>
      </p:sp>
    </p:spTree>
    <p:extLst>
      <p:ext uri="{BB962C8B-B14F-4D97-AF65-F5344CB8AC3E}">
        <p14:creationId xmlns:p14="http://schemas.microsoft.com/office/powerpoint/2010/main" val="2749326516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7AE1CF-5287-DCA7-8A6C-AADE60C0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70000"/>
          </a:xfrm>
        </p:spPr>
        <p:txBody>
          <a:bodyPr/>
          <a:lstStyle/>
          <a:p>
            <a:r>
              <a:rPr lang="tr-TR" dirty="0"/>
              <a:t>ARPA NET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ACD4324-D19D-B77E-5287-AF2306E41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282323"/>
            <a:ext cx="6959511" cy="4983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34451-B8D0-EB9F-91D9-105B3E3F8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1969, İnternet'in atası kabul edilen ARPANET ağı kuruldu.</a:t>
            </a:r>
          </a:p>
        </p:txBody>
      </p:sp>
    </p:spTree>
    <p:extLst>
      <p:ext uri="{BB962C8B-B14F-4D97-AF65-F5344CB8AC3E}">
        <p14:creationId xmlns:p14="http://schemas.microsoft.com/office/powerpoint/2010/main" val="3848788417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985224-32ED-DE84-E0E2-72317DAA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Dennis </a:t>
            </a:r>
            <a:r>
              <a:rPr lang="tr-TR" dirty="0" err="1"/>
              <a:t>Ritchie</a:t>
            </a:r>
            <a:br>
              <a:rPr lang="tr-TR" dirty="0"/>
            </a:b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7B988B2-1B38-0732-8656-4A702897C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57" y="987425"/>
            <a:ext cx="3792862" cy="487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9FFC129-3047-A435-2EEF-1128F00A6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1972’ de C programlama dilini yayınladı.</a:t>
            </a:r>
          </a:p>
          <a:p>
            <a:r>
              <a:rPr lang="tr-TR" sz="2400" dirty="0"/>
              <a:t>1973, Dennis </a:t>
            </a:r>
            <a:r>
              <a:rPr lang="tr-TR" sz="2400" dirty="0" err="1"/>
              <a:t>Ritchie</a:t>
            </a:r>
            <a:r>
              <a:rPr lang="tr-TR" sz="2400" dirty="0"/>
              <a:t> ve </a:t>
            </a:r>
            <a:r>
              <a:rPr lang="tr-TR" sz="2400" dirty="0" err="1"/>
              <a:t>Ken</a:t>
            </a:r>
            <a:r>
              <a:rPr lang="tr-TR" sz="2400" dirty="0"/>
              <a:t> Thompson önderliğinde hazırlanan UNIX işletim sistemi duyuruldu.</a:t>
            </a:r>
          </a:p>
        </p:txBody>
      </p:sp>
    </p:spTree>
    <p:extLst>
      <p:ext uri="{BB962C8B-B14F-4D97-AF65-F5344CB8AC3E}">
        <p14:creationId xmlns:p14="http://schemas.microsoft.com/office/powerpoint/2010/main" val="3478687145"/>
      </p:ext>
    </p:extLst>
  </p:cSld>
  <p:clrMapOvr>
    <a:masterClrMapping/>
  </p:clrMapOvr>
  <p:transition spd="slow"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6AE5DB8-709B-5C6C-DD48-6FF3362B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dirty="0"/>
              <a:t>C </a:t>
            </a:r>
            <a:r>
              <a:rPr lang="tr-TR"/>
              <a:t>ve Güncel Mantık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C2EB578-1093-D014-130F-BF5D66018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11" y="1690688"/>
            <a:ext cx="4628689" cy="480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0E88138F-298A-FA9F-E7FA-1E98A078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7"/>
            <a:ext cx="4884277" cy="4884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909135F9-6C1F-7D15-D5F3-F7936B459630}"/>
              </a:ext>
            </a:extLst>
          </p:cNvPr>
          <p:cNvSpPr txBox="1"/>
          <p:nvPr/>
        </p:nvSpPr>
        <p:spPr>
          <a:xfrm>
            <a:off x="8212482" y="6478934"/>
            <a:ext cx="341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Kaynak: Kodluyoruz</a:t>
            </a:r>
          </a:p>
        </p:txBody>
      </p:sp>
    </p:spTree>
    <p:extLst>
      <p:ext uri="{BB962C8B-B14F-4D97-AF65-F5344CB8AC3E}">
        <p14:creationId xmlns:p14="http://schemas.microsoft.com/office/powerpoint/2010/main" val="1425200714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201230-5697-03F0-D5BB-8F079C63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97000"/>
          </a:xfrm>
        </p:spPr>
        <p:txBody>
          <a:bodyPr/>
          <a:lstStyle/>
          <a:p>
            <a:r>
              <a:rPr lang="tr-TR" dirty="0"/>
              <a:t>Altair 8800 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EA079A2-08BF-A088-38CE-D107B0F2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1" y="1091110"/>
            <a:ext cx="5181832" cy="4675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A045781-D667-DC3A-6549-2EB6ACA18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1974 ilk kişisel bilgisayar tanıtıldı ve satışa sunuldu.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66789088"/>
      </p:ext>
    </p:extLst>
  </p:cSld>
  <p:clrMapOvr>
    <a:masterClrMapping/>
  </p:clrMapOvr>
  <p:transition spd="slow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F554779F-42DD-11AA-FBBA-2E9BD1EE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1969-2000 arası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BBFECD2-1891-E360-C501-0EA152861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1975, Microsoft kuruldu.</a:t>
            </a:r>
          </a:p>
          <a:p>
            <a:r>
              <a:rPr lang="tr-TR" dirty="0"/>
              <a:t>1976, Apple kuruldu.</a:t>
            </a:r>
          </a:p>
          <a:p>
            <a:r>
              <a:rPr lang="tr-TR" dirty="0"/>
              <a:t>1989, Tim </a:t>
            </a:r>
            <a:r>
              <a:rPr lang="tr-TR" dirty="0" err="1"/>
              <a:t>Berners</a:t>
            </a:r>
            <a:r>
              <a:rPr lang="tr-TR" dirty="0"/>
              <a:t>-Lee İnternet'in altyapısını oluşturan WWW bilgi paylaşım sistemini icat etti.</a:t>
            </a:r>
          </a:p>
          <a:p>
            <a:r>
              <a:rPr lang="tr-TR" dirty="0"/>
              <a:t>1995, JavaScript programlama dili yayınladı.</a:t>
            </a:r>
          </a:p>
          <a:p>
            <a:r>
              <a:rPr lang="tr-TR" dirty="0"/>
              <a:t>1998, Google kuruldu.</a:t>
            </a:r>
          </a:p>
          <a:p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AA4A412-B48D-4261-E7C7-302648FD94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0706609"/>
      </p:ext>
    </p:extLst>
  </p:cSld>
  <p:clrMapOvr>
    <a:masterClrMapping/>
  </p:clrMapOvr>
  <p:transition spd="slow"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67EE7E04-E7D4-5E25-1DCF-616A48F6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3125612-44AE-2282-743F-B6FA068EA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Bilgisayar donanımı tarihi - Vikipedi (wikipedia.org)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86599768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30BA4C-0AC9-DCA0-B199-F92AD5FD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Charles </a:t>
            </a:r>
            <a:r>
              <a:rPr lang="tr-TR" dirty="0" err="1"/>
              <a:t>Babbage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CE7F3E-93AA-388F-35DB-E345EF793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94933"/>
            <a:ext cx="5157787" cy="710141"/>
          </a:xfrm>
        </p:spPr>
        <p:txBody>
          <a:bodyPr>
            <a:normAutofit fontScale="77500" lnSpcReduction="20000"/>
          </a:bodyPr>
          <a:lstStyle/>
          <a:p>
            <a:r>
              <a:rPr lang="tr-TR" b="0" dirty="0"/>
              <a:t>1822, Charles </a:t>
            </a:r>
            <a:r>
              <a:rPr lang="tr-TR" b="0" dirty="0" err="1"/>
              <a:t>Babbage</a:t>
            </a:r>
            <a:r>
              <a:rPr lang="tr-TR" b="0" dirty="0"/>
              <a:t> polinom hesaplarında kullanılmak üzere Fark Makinesi adını verdiği makinenin yapımına başladı.</a:t>
            </a:r>
          </a:p>
          <a:p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41BB2F5-54F2-C212-7382-65D0DBF02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b="0" dirty="0"/>
              <a:t>Fark Makinesi 1822-1832</a:t>
            </a:r>
          </a:p>
          <a:p>
            <a:endParaRPr lang="tr-TR" b="0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A3F854F-7C13-D0EE-BD54-A3D6B46F55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1534" y="2618845"/>
            <a:ext cx="4946183" cy="36426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İçerik Yer Tutucusu 7" descr="metin, kişi, askeri üniforma, siyah içeren bir resim">
            <a:extLst>
              <a:ext uri="{FF2B5EF4-FFF2-40B4-BE49-F238E27FC236}">
                <a16:creationId xmlns:a16="http://schemas.microsoft.com/office/drawing/2014/main" id="{7D866781-641C-A253-A869-6182D8BCD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83" y="2315887"/>
            <a:ext cx="3109983" cy="40740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77355345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62ADA8-1A99-E56D-F0C7-5DB67E82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Ada </a:t>
            </a:r>
            <a:r>
              <a:rPr lang="tr-TR" dirty="0" err="1"/>
              <a:t>Lovelace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B06292A-DCE0-C86B-CD02-859281CDC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70970"/>
          </a:xfrm>
        </p:spPr>
        <p:txBody>
          <a:bodyPr/>
          <a:lstStyle/>
          <a:p>
            <a:r>
              <a:rPr lang="tr-TR" b="0" dirty="0"/>
              <a:t>İlk Programlama dili (1842)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DF13A75-C366-DB9D-7A3E-93A41E0505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19" y="1447208"/>
            <a:ext cx="3761582" cy="51226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İçerik Yer Tutucusu 9" descr="metin içeren bir resim">
            <a:extLst>
              <a:ext uri="{FF2B5EF4-FFF2-40B4-BE49-F238E27FC236}">
                <a16:creationId xmlns:a16="http://schemas.microsoft.com/office/drawing/2014/main" id="{AE1A8F88-2735-AA0D-11C1-2CECFC2015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505075"/>
            <a:ext cx="3596745" cy="4064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913722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6EE3E8-A0AF-863C-0257-86DA9E2E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dirty="0"/>
              <a:t>George </a:t>
            </a:r>
            <a:r>
              <a:rPr lang="tr-TR" dirty="0" err="1"/>
              <a:t>Boole</a:t>
            </a:r>
            <a:endParaRPr lang="tr-TR" dirty="0"/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B643E801-16E2-ED98-ABA2-85B441E3D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 </a:t>
            </a:r>
          </a:p>
          <a:p>
            <a:r>
              <a:rPr lang="tr-TR" sz="2400" dirty="0"/>
              <a:t>George </a:t>
            </a:r>
            <a:r>
              <a:rPr lang="tr-TR" sz="2400" dirty="0" err="1"/>
              <a:t>Boole</a:t>
            </a:r>
            <a:r>
              <a:rPr lang="tr-TR" sz="2400" dirty="0"/>
              <a:t>, </a:t>
            </a:r>
            <a:r>
              <a:rPr lang="tr-TR" sz="2400" dirty="0" err="1"/>
              <a:t>Boole</a:t>
            </a:r>
            <a:r>
              <a:rPr lang="tr-TR" sz="2400" dirty="0"/>
              <a:t> cebrini yani </a:t>
            </a:r>
            <a:r>
              <a:rPr lang="tr-TR" sz="2400" dirty="0" err="1"/>
              <a:t>binary</a:t>
            </a:r>
            <a:r>
              <a:rPr lang="tr-TR" sz="2400" dirty="0"/>
              <a:t> kodu yayınladı.</a:t>
            </a:r>
          </a:p>
          <a:p>
            <a:r>
              <a:rPr lang="tr-TR" sz="2400" dirty="0"/>
              <a:t>(1854)</a:t>
            </a:r>
          </a:p>
        </p:txBody>
      </p:sp>
      <p:pic>
        <p:nvPicPr>
          <p:cNvPr id="13" name="Resim 12" descr="adam, kişi, kıyafet, giyme içeren bir resim&#10;&#10;Açıklama otomatik olarak oluşturuldu">
            <a:extLst>
              <a:ext uri="{FF2B5EF4-FFF2-40B4-BE49-F238E27FC236}">
                <a16:creationId xmlns:a16="http://schemas.microsoft.com/office/drawing/2014/main" id="{1FD26777-6EF5-7CC4-F576-803721B8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83" y="800100"/>
            <a:ext cx="39433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88955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602FD0-85A6-16BD-F5B9-24213FB0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278467"/>
          </a:xfrm>
        </p:spPr>
        <p:txBody>
          <a:bodyPr/>
          <a:lstStyle/>
          <a:p>
            <a:r>
              <a:rPr lang="tr-TR" dirty="0"/>
              <a:t>Alan Turing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BA41B4D-74EE-DBFE-B7C0-F202AE733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Bilgisayar bilimlerinin babası</a:t>
            </a:r>
          </a:p>
          <a:p>
            <a:r>
              <a:rPr lang="tr-TR" sz="2400" dirty="0"/>
              <a:t>Turing makinesi kavramını ortaya attı (1936)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Makineler düşünebilir mi?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Turing Testi(1951)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Kriptografi</a:t>
            </a:r>
          </a:p>
        </p:txBody>
      </p:sp>
      <p:pic>
        <p:nvPicPr>
          <p:cNvPr id="14" name="Resim 13" descr="kişi, takım, adam, duvar içeren bir resim">
            <a:extLst>
              <a:ext uri="{FF2B5EF4-FFF2-40B4-BE49-F238E27FC236}">
                <a16:creationId xmlns:a16="http://schemas.microsoft.com/office/drawing/2014/main" id="{69925EC5-6C32-1882-2CD9-CED152EC8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86" y="859366"/>
            <a:ext cx="3774761" cy="513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690644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1794BD-D138-3AB3-959B-BA76A73C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Hesaplamanın Tarihi</a:t>
            </a:r>
          </a:p>
        </p:txBody>
      </p:sp>
      <p:pic>
        <p:nvPicPr>
          <p:cNvPr id="5" name="İçerik Yer Tutucusu 4" descr="kişi, iç mekan, çalışma içeren bir resim">
            <a:extLst>
              <a:ext uri="{FF2B5EF4-FFF2-40B4-BE49-F238E27FC236}">
                <a16:creationId xmlns:a16="http://schemas.microsoft.com/office/drawing/2014/main" id="{2E4C20C2-725A-D663-2A81-DA11576DC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2" y="1690687"/>
            <a:ext cx="7360071" cy="4600045"/>
          </a:xfrm>
        </p:spPr>
      </p:pic>
    </p:spTree>
    <p:extLst>
      <p:ext uri="{BB962C8B-B14F-4D97-AF65-F5344CB8AC3E}">
        <p14:creationId xmlns:p14="http://schemas.microsoft.com/office/powerpoint/2010/main" val="4072387992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0BE4DD-FB28-AC7C-7572-3B5D3613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4334"/>
            <a:ext cx="3932237" cy="863600"/>
          </a:xfrm>
        </p:spPr>
        <p:txBody>
          <a:bodyPr/>
          <a:lstStyle/>
          <a:p>
            <a:r>
              <a:rPr lang="tr-TR" dirty="0"/>
              <a:t>Turing Makinesi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F2343D0-CE7B-6796-BB12-CEE001FC7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402668"/>
          </a:xfrm>
        </p:spPr>
        <p:txBody>
          <a:bodyPr>
            <a:normAutofit lnSpcReduction="10000"/>
          </a:bodyPr>
          <a:lstStyle/>
          <a:p>
            <a:r>
              <a:rPr lang="tr-TR" sz="2400" dirty="0"/>
              <a:t>Karmaşık hesaplar belli bir düzenek tarafından yapılabilir mi?</a:t>
            </a:r>
          </a:p>
          <a:p>
            <a:r>
              <a:rPr lang="tr-TR" sz="2400" dirty="0"/>
              <a:t>Öte yandan el ile veya zihinden yapılan hesaplamalar çok zaman almakta ve hataları da beraberinde getiriyor.</a:t>
            </a:r>
          </a:p>
          <a:p>
            <a:r>
              <a:rPr lang="tr-TR" sz="2400" dirty="0"/>
              <a:t>Her türlü matematiksel hesap Turing Makinesi ile yapılabilir.</a:t>
            </a:r>
          </a:p>
          <a:p>
            <a:r>
              <a:rPr lang="tr-TR" sz="2400" dirty="0"/>
              <a:t>Deterministiktir.</a:t>
            </a:r>
          </a:p>
        </p:txBody>
      </p:sp>
      <p:pic>
        <p:nvPicPr>
          <p:cNvPr id="6" name="Resim 5" descr="iç mekan içeren bir resim&#10;&#10;Açıklama otomatik olarak oluşturuldu">
            <a:extLst>
              <a:ext uri="{FF2B5EF4-FFF2-40B4-BE49-F238E27FC236}">
                <a16:creationId xmlns:a16="http://schemas.microsoft.com/office/drawing/2014/main" id="{89708C51-C9F7-1136-D502-810DA079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33" y="1667934"/>
            <a:ext cx="5960533" cy="39736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1917858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F85E32-7B88-F663-B599-C19B98BA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MARK-1</a:t>
            </a:r>
          </a:p>
        </p:txBody>
      </p:sp>
      <p:pic>
        <p:nvPicPr>
          <p:cNvPr id="7" name="İçerik Yer Tutucusu 6" descr="metin, iç mekan, tavan, birkaç içeren bir resim&#10;&#10;Açıklama otomatik olarak oluşturuldu">
            <a:extLst>
              <a:ext uri="{FF2B5EF4-FFF2-40B4-BE49-F238E27FC236}">
                <a16:creationId xmlns:a16="http://schemas.microsoft.com/office/drawing/2014/main" id="{90707FDD-E81B-486C-8E83-5D256E88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49067" cy="3858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2E1AF91-C708-7636-8216-44F10794E500}"/>
              </a:ext>
            </a:extLst>
          </p:cNvPr>
          <p:cNvSpPr txBox="1"/>
          <p:nvPr/>
        </p:nvSpPr>
        <p:spPr>
          <a:xfrm>
            <a:off x="8466668" y="2459504"/>
            <a:ext cx="3369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 Harvard Mark I isimli hem programlanabilir hem elektro-mekanik bilgisayar ABD'de tamamlandı. (1944)</a:t>
            </a:r>
          </a:p>
        </p:txBody>
      </p:sp>
    </p:spTree>
    <p:extLst>
      <p:ext uri="{BB962C8B-B14F-4D97-AF65-F5344CB8AC3E}">
        <p14:creationId xmlns:p14="http://schemas.microsoft.com/office/powerpoint/2010/main" val="3391571239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CA58DE-8B8E-89AD-207A-11F6D88C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ENIAC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270CFF8-4576-592C-3A96-439916937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425"/>
            <a:ext cx="577771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6E6B747-0F01-58AF-5394-0A4745084437}"/>
              </a:ext>
            </a:extLst>
          </p:cNvPr>
          <p:cNvSpPr txBox="1"/>
          <p:nvPr/>
        </p:nvSpPr>
        <p:spPr>
          <a:xfrm>
            <a:off x="7171266" y="2003425"/>
            <a:ext cx="41825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</a:t>
            </a:r>
            <a:r>
              <a:rPr lang="tr-TR" sz="2400" dirty="0"/>
              <a:t>Elektrikle çalışan ve elektronik veri işleme kapasitesine sahip ilk bilgisayar. (1945)</a:t>
            </a:r>
          </a:p>
          <a:p>
            <a:endParaRPr lang="tr-TR" sz="2400" dirty="0"/>
          </a:p>
          <a:p>
            <a:r>
              <a:rPr lang="tr-TR" sz="2400" dirty="0"/>
              <a:t>Füzelerin hesaplamalarında kullanıldı.</a:t>
            </a:r>
          </a:p>
          <a:p>
            <a:endParaRPr lang="tr-TR" sz="2400" dirty="0"/>
          </a:p>
          <a:p>
            <a:r>
              <a:rPr lang="tr-TR" sz="2400" dirty="0"/>
              <a:t>II. Dünya savaşından sonra atom enerjisi hesaplamalarında kullanıldı.</a:t>
            </a:r>
          </a:p>
        </p:txBody>
      </p:sp>
    </p:spTree>
    <p:extLst>
      <p:ext uri="{BB962C8B-B14F-4D97-AF65-F5344CB8AC3E}">
        <p14:creationId xmlns:p14="http://schemas.microsoft.com/office/powerpoint/2010/main" val="3300230025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Tuhaf şekiller koyu</Template>
  <TotalTime>156</TotalTime>
  <Words>331</Words>
  <Application>Microsoft Office PowerPoint</Application>
  <PresentationFormat>Geniş ekran</PresentationFormat>
  <Paragraphs>60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2" baseType="lpstr">
      <vt:lpstr>Arial</vt:lpstr>
      <vt:lpstr>Source Sans Pro</vt:lpstr>
      <vt:lpstr>FunkyShapesDarkVTI</vt:lpstr>
      <vt:lpstr>BİLGİSAYARIN VE YAZILIMIN TARİHÇESİ</vt:lpstr>
      <vt:lpstr>Charles Babbage</vt:lpstr>
      <vt:lpstr>Ada Lovelace</vt:lpstr>
      <vt:lpstr> George Boole</vt:lpstr>
      <vt:lpstr>Alan Turing</vt:lpstr>
      <vt:lpstr>Hesaplamanın Tarihi</vt:lpstr>
      <vt:lpstr>Turing Makinesi</vt:lpstr>
      <vt:lpstr>MARK-1</vt:lpstr>
      <vt:lpstr>ENIAC</vt:lpstr>
      <vt:lpstr>Transistör</vt:lpstr>
      <vt:lpstr>Assembly (1949)</vt:lpstr>
      <vt:lpstr>Fortran ve Cobol </vt:lpstr>
      <vt:lpstr> Douglas Engelbart</vt:lpstr>
      <vt:lpstr>ARPA NET</vt:lpstr>
      <vt:lpstr>Dennis Ritchie </vt:lpstr>
      <vt:lpstr>C ve Güncel Mantık</vt:lpstr>
      <vt:lpstr>Altair 8800 </vt:lpstr>
      <vt:lpstr>1969-2000 arası</vt:lpstr>
      <vt:lpstr>KAYNAKLAR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BİLGİSAYArın VE YAZILIMIN TARİHÇESİ</dc:title>
  <dc:creator>ENES FEHMİ MANAN</dc:creator>
  <cp:lastModifiedBy>ENES FEHMİ MANAN</cp:lastModifiedBy>
  <cp:revision>79</cp:revision>
  <dcterms:created xsi:type="dcterms:W3CDTF">2022-10-19T12:52:15Z</dcterms:created>
  <dcterms:modified xsi:type="dcterms:W3CDTF">2022-11-04T19:24:36Z</dcterms:modified>
</cp:coreProperties>
</file>